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57" r:id="rId3"/>
    <p:sldId id="258" r:id="rId4"/>
    <p:sldId id="259" r:id="rId5"/>
    <p:sldId id="260" r:id="rId6"/>
    <p:sldId id="265" r:id="rId7"/>
    <p:sldId id="261" r:id="rId8"/>
    <p:sldId id="262" r:id="rId9"/>
    <p:sldId id="263" r:id="rId10"/>
    <p:sldId id="26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83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15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1227952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4029405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2591582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806E33E-6339-457D-A890-795EAFE87FF1}" type="datetimeFigureOut">
              <a:rPr lang="en-US" smtClean="0"/>
              <a:pPr/>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155087382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06E33E-6339-457D-A890-795EAFE87FF1}" type="datetimeFigureOut">
              <a:rPr lang="en-US" smtClean="0"/>
              <a:pPr/>
              <a:t>8/10/2017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249507174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806E33E-6339-457D-A890-795EAFE87FF1}" type="datetimeFigureOut">
              <a:rPr lang="en-US" smtClean="0"/>
              <a:pPr/>
              <a:t>8/10/2017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223144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06E33E-6339-457D-A890-795EAFE87FF1}" type="datetimeFigureOut">
              <a:rPr lang="en-US" smtClean="0"/>
              <a:pPr/>
              <a:t>8/10/2017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2800575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806E33E-6339-457D-A890-795EAFE87FF1}" type="datetimeFigureOut">
              <a:rPr lang="en-US" smtClean="0"/>
              <a:pPr/>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176335114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806E33E-6339-457D-A890-795EAFE87FF1}" type="datetimeFigureOut">
              <a:rPr lang="en-US" smtClean="0"/>
              <a:pPr/>
              <a:t>8/10/2017</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3232438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6806E33E-6339-457D-A890-795EAFE87FF1}" type="datetimeFigureOut">
              <a:rPr lang="en-US" smtClean="0"/>
              <a:pPr/>
              <a:t>8/10/2017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3170097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1221849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107406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698532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83147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480636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2501280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06E33E-6339-457D-A890-795EAFE87FF1}"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00C5A-2960-46F0-8940-6BED8B276938}" type="slidenum">
              <a:rPr lang="en-US" smtClean="0"/>
              <a:pPr/>
              <a:t>‹#›</a:t>
            </a:fld>
            <a:endParaRPr lang="en-US"/>
          </a:p>
        </p:txBody>
      </p:sp>
    </p:spTree>
    <p:extLst>
      <p:ext uri="{BB962C8B-B14F-4D97-AF65-F5344CB8AC3E}">
        <p14:creationId xmlns:p14="http://schemas.microsoft.com/office/powerpoint/2010/main" val="42586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806E33E-6339-457D-A890-795EAFE87FF1}" type="datetimeFigureOut">
              <a:rPr lang="en-US" smtClean="0"/>
              <a:pPr/>
              <a:t>8/10/2017</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02F00C5A-2960-46F0-8940-6BED8B276938}" type="slidenum">
              <a:rPr lang="en-US" smtClean="0"/>
              <a:pPr/>
              <a:t>‹#›</a:t>
            </a:fld>
            <a:endParaRPr lang="en-US"/>
          </a:p>
        </p:txBody>
      </p:sp>
    </p:spTree>
    <p:extLst>
      <p:ext uri="{BB962C8B-B14F-4D97-AF65-F5344CB8AC3E}">
        <p14:creationId xmlns:p14="http://schemas.microsoft.com/office/powerpoint/2010/main" val="2836096454"/>
      </p:ext>
    </p:extLst>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nab.com.au/contact-us/compliments-complaints-or-suggestion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930" y="1524000"/>
            <a:ext cx="7814140" cy="3810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5105400"/>
            <a:ext cx="6554867" cy="1524000"/>
          </a:xfrm>
        </p:spPr>
        <p:txBody>
          <a:bodyPr>
            <a:normAutofit/>
          </a:bodyPr>
          <a:lstStyle/>
          <a:p>
            <a:r>
              <a:rPr lang="en-US" sz="2400" b="1" dirty="0" smtClean="0">
                <a:latin typeface="Times New Roman" panose="02020603050405020304" pitchFamily="18" charset="0"/>
                <a:cs typeface="Times New Roman" panose="02020603050405020304" pitchFamily="18" charset="0"/>
              </a:rPr>
              <a:t>Introduction to NAB</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3398" y="990600"/>
            <a:ext cx="6554867" cy="3767670"/>
          </a:xfrm>
        </p:spPr>
        <p:txBody>
          <a:bodyPr>
            <a:noAutofit/>
          </a:bodyPr>
          <a:lstStyle/>
          <a:p>
            <a:pPr marL="0" indent="0">
              <a:buNone/>
            </a:pPr>
            <a:r>
              <a:rPr lang="en-US" sz="1400" b="1" dirty="0" smtClean="0">
                <a:solidFill>
                  <a:schemeClr val="bg1"/>
                </a:solidFill>
                <a:latin typeface="Times New Roman" panose="02020603050405020304" pitchFamily="18" charset="0"/>
                <a:cs typeface="Times New Roman" panose="02020603050405020304" pitchFamily="18" charset="0"/>
              </a:rPr>
              <a:t>The National Australia Bank is one of the 4 largest financial institutions in Australia in terms of market capitalization and customers, and one of the largest banks in the world.</a:t>
            </a:r>
          </a:p>
          <a:p>
            <a:pPr marL="0" indent="0">
              <a:buNone/>
            </a:pPr>
            <a:r>
              <a:rPr lang="en-US" sz="1400" b="1" dirty="0" smtClean="0">
                <a:solidFill>
                  <a:schemeClr val="bg1"/>
                </a:solidFill>
                <a:latin typeface="Times New Roman" panose="02020603050405020304" pitchFamily="18" charset="0"/>
                <a:cs typeface="Times New Roman" panose="02020603050405020304" pitchFamily="18" charset="0"/>
              </a:rPr>
              <a:t>NAB’s head office is in Victoria. As of 2014 NAB operated 1,590 branches and Service Centre's, and 4,412 ATMs across Australia, New Zealand and Asia serving 12.7 million customers. </a:t>
            </a:r>
          </a:p>
          <a:p>
            <a:pPr marL="0" indent="0">
              <a:buNone/>
            </a:pPr>
            <a:endParaRPr lang="en-US" sz="1400" b="1" dirty="0">
              <a:solidFill>
                <a:schemeClr val="bg1"/>
              </a:solidFill>
              <a:latin typeface="Times New Roman" panose="02020603050405020304" pitchFamily="18" charset="0"/>
              <a:cs typeface="Times New Roman" panose="02020603050405020304" pitchFamily="18" charset="0"/>
            </a:endParaRPr>
          </a:p>
          <a:p>
            <a:pPr marL="0" indent="0">
              <a:buNone/>
            </a:pPr>
            <a:r>
              <a:rPr lang="en-US" sz="1400" b="1" dirty="0" smtClean="0">
                <a:solidFill>
                  <a:schemeClr val="bg1"/>
                </a:solidFill>
                <a:latin typeface="Times New Roman" panose="02020603050405020304" pitchFamily="18" charset="0"/>
                <a:cs typeface="Times New Roman" panose="02020603050405020304" pitchFamily="18" charset="0"/>
              </a:rPr>
              <a:t>The NAB group is a financial services organization with over 12,400,000 customers served by 42,000 workers, who work in more than 1,800 branches and Service Centre's globally. The NAB group also operates in the following countries outside of Australia: New Zealand, India, China, Japan, Singapore, Indonesia, Vietnam, the United Kingdom and the United States.</a:t>
            </a:r>
          </a:p>
          <a:p>
            <a:pPr marL="0" indent="0">
              <a:buNone/>
            </a:pPr>
            <a:endParaRPr lang="en-US" sz="1400" b="1" dirty="0" smtClean="0">
              <a:solidFill>
                <a:schemeClr val="bg1"/>
              </a:solidFill>
              <a:latin typeface="Times New Roman" panose="02020603050405020304" pitchFamily="18" charset="0"/>
              <a:cs typeface="Times New Roman" panose="02020603050405020304" pitchFamily="18" charset="0"/>
            </a:endParaRPr>
          </a:p>
          <a:p>
            <a:pPr marL="0" indent="0">
              <a:buNone/>
            </a:pPr>
            <a:r>
              <a:rPr lang="en-US" sz="1400" b="1" dirty="0" smtClean="0">
                <a:solidFill>
                  <a:schemeClr val="bg1"/>
                </a:solidFill>
                <a:latin typeface="Times New Roman" panose="02020603050405020304" pitchFamily="18" charset="0"/>
                <a:cs typeface="Times New Roman" panose="02020603050405020304" pitchFamily="18" charset="0"/>
              </a:rPr>
              <a:t>NAB has been around for </a:t>
            </a:r>
            <a:r>
              <a:rPr lang="en-US" sz="1400" b="1" dirty="0" smtClean="0">
                <a:solidFill>
                  <a:schemeClr val="bg1"/>
                </a:solidFill>
                <a:latin typeface="Times New Roman" panose="02020603050405020304" pitchFamily="18" charset="0"/>
                <a:cs typeface="Times New Roman" panose="02020603050405020304" pitchFamily="18" charset="0"/>
              </a:rPr>
              <a:t>more </a:t>
            </a:r>
            <a:r>
              <a:rPr lang="en-US" sz="1400" b="1" dirty="0">
                <a:solidFill>
                  <a:schemeClr val="bg1"/>
                </a:solidFill>
                <a:latin typeface="Times New Roman" panose="02020603050405020304" pitchFamily="18" charset="0"/>
                <a:cs typeface="Times New Roman" panose="02020603050405020304" pitchFamily="18" charset="0"/>
              </a:rPr>
              <a:t>than 150 </a:t>
            </a:r>
            <a:r>
              <a:rPr lang="en-US" sz="1400" b="1" dirty="0" smtClean="0">
                <a:solidFill>
                  <a:schemeClr val="bg1"/>
                </a:solidFill>
                <a:latin typeface="Times New Roman" panose="02020603050405020304" pitchFamily="18" charset="0"/>
                <a:cs typeface="Times New Roman" panose="02020603050405020304" pitchFamily="18" charset="0"/>
              </a:rPr>
              <a:t>years, and as Australia’s largest business bank, NAB work with small, medium and large businesses to help them start, run and grow their business. They also fund important infrastructure’s including schools, hospitals and roads.</a:t>
            </a:r>
            <a:endParaRPr lang="en-US" sz="1400" b="1" dirty="0">
              <a:solidFill>
                <a:schemeClr val="bg1"/>
              </a:solidFill>
              <a:latin typeface="Times New Roman" panose="02020603050405020304" pitchFamily="18" charset="0"/>
              <a:cs typeface="Times New Roman" panose="02020603050405020304" pitchFamily="18" charset="0"/>
            </a:endParaRPr>
          </a:p>
          <a:p>
            <a:pPr marL="0" indent="0">
              <a:buNone/>
            </a:pPr>
            <a:r>
              <a:rPr lang="en-US" sz="1400" b="1" dirty="0" smtClean="0">
                <a:solidFill>
                  <a:schemeClr val="bg1"/>
                </a:solidFill>
                <a:latin typeface="Times New Roman" panose="02020603050405020304" pitchFamily="18" charset="0"/>
                <a:cs typeface="Times New Roman" panose="02020603050405020304" pitchFamily="18" charset="0"/>
              </a:rPr>
              <a:t>NAB have sai</a:t>
            </a:r>
            <a:r>
              <a:rPr lang="en-US" sz="1400" b="1" dirty="0" smtClean="0">
                <a:solidFill>
                  <a:schemeClr val="bg1"/>
                </a:solidFill>
                <a:latin typeface="Times New Roman" panose="02020603050405020304" pitchFamily="18" charset="0"/>
                <a:cs typeface="Times New Roman" panose="02020603050405020304" pitchFamily="18" charset="0"/>
              </a:rPr>
              <a:t>d they are “more than money” and that they have built their business on understanding their customers and supporting them, NAB aim’s to take the hard work out of banking.</a:t>
            </a:r>
            <a:endParaRPr lang="en-US" sz="14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5105400"/>
            <a:ext cx="6554867" cy="1524000"/>
          </a:xfrm>
        </p:spPr>
        <p:txBody>
          <a:bodyPr>
            <a:normAutofit/>
          </a:bodyPr>
          <a:lstStyle/>
          <a:p>
            <a:r>
              <a:rPr lang="en-US" sz="2400" dirty="0" smtClean="0">
                <a:latin typeface="Times New Roman" panose="02020603050405020304" pitchFamily="18" charset="0"/>
                <a:cs typeface="Times New Roman" panose="02020603050405020304" pitchFamily="18" charset="0"/>
              </a:rPr>
              <a:t>Structure of the Business</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endParaRPr lang="en-US" sz="18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46076"/>
            <a:ext cx="6858000" cy="1383323"/>
          </a:xfrm>
        </p:spPr>
        <p:txBody>
          <a:bodyPr>
            <a:normAutofit/>
          </a:bodyPr>
          <a:lstStyle/>
          <a:p>
            <a:r>
              <a:rPr lang="en-US" sz="2400" b="1" dirty="0" smtClean="0">
                <a:latin typeface="Times New Roman" panose="02020603050405020304" pitchFamily="18" charset="0"/>
                <a:cs typeface="Times New Roman" panose="02020603050405020304" pitchFamily="18" charset="0"/>
              </a:rPr>
              <a:t>NAB Communication with Customers</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762000"/>
            <a:ext cx="6858000" cy="4484077"/>
          </a:xfrm>
        </p:spPr>
        <p:txBody>
          <a:bodyPr>
            <a:normAutofit lnSpcReduction="10000"/>
          </a:bodyPr>
          <a:lstStyle/>
          <a:p>
            <a:r>
              <a:rPr lang="en-US" dirty="0" smtClean="0">
                <a:solidFill>
                  <a:schemeClr val="bg1"/>
                </a:solidFill>
                <a:latin typeface="Times New Roman" panose="02020603050405020304" pitchFamily="18" charset="0"/>
                <a:cs typeface="Times New Roman" panose="02020603050405020304" pitchFamily="18" charset="0"/>
              </a:rPr>
              <a:t>NAB has a suggestions, complaints and compliments form on their website: </a:t>
            </a:r>
            <a:r>
              <a:rPr lang="en-US" dirty="0" smtClean="0">
                <a:solidFill>
                  <a:schemeClr val="bg1"/>
                </a:solidFill>
                <a:latin typeface="Times New Roman" panose="02020603050405020304" pitchFamily="18" charset="0"/>
                <a:cs typeface="Times New Roman" panose="02020603050405020304" pitchFamily="18" charset="0"/>
                <a:hlinkClick r:id="rId2"/>
              </a:rPr>
              <a:t>https://</a:t>
            </a:r>
            <a:r>
              <a:rPr lang="en-US" dirty="0" smtClean="0">
                <a:solidFill>
                  <a:schemeClr val="bg1"/>
                </a:solidFill>
                <a:latin typeface="Times New Roman" panose="02020603050405020304" pitchFamily="18" charset="0"/>
                <a:cs typeface="Times New Roman" panose="02020603050405020304" pitchFamily="18" charset="0"/>
                <a:hlinkClick r:id="rId2"/>
              </a:rPr>
              <a:t>www.nab.com.au/contact-us/compliments-complaints-or-suggestions</a:t>
            </a:r>
            <a:r>
              <a:rPr lang="en-US" dirty="0" smtClean="0">
                <a:solidFill>
                  <a:schemeClr val="bg1"/>
                </a:solidFill>
                <a:latin typeface="Times New Roman" panose="02020603050405020304" pitchFamily="18" charset="0"/>
                <a:cs typeface="Times New Roman" panose="02020603050405020304" pitchFamily="18" charset="0"/>
              </a:rPr>
              <a:t>. </a:t>
            </a:r>
            <a:endParaRPr lang="en-US" dirty="0" smtClean="0">
              <a:solidFill>
                <a:schemeClr val="bg1"/>
              </a:solidFill>
              <a:latin typeface="Times New Roman" panose="02020603050405020304" pitchFamily="18" charset="0"/>
              <a:cs typeface="Times New Roman" panose="02020603050405020304" pitchFamily="18" charset="0"/>
            </a:endParaRPr>
          </a:p>
          <a:p>
            <a:pPr>
              <a:buNone/>
            </a:pPr>
            <a:endParaRPr lang="en-US" dirty="0">
              <a:solidFill>
                <a:schemeClr val="bg1"/>
              </a:solidFill>
              <a:latin typeface="Times New Roman" panose="02020603050405020304" pitchFamily="18" charset="0"/>
              <a:cs typeface="Times New Roman" panose="02020603050405020304" pitchFamily="18" charset="0"/>
            </a:endParaRPr>
          </a:p>
          <a:p>
            <a:r>
              <a:rPr lang="en-US" dirty="0" smtClean="0">
                <a:solidFill>
                  <a:schemeClr val="bg1"/>
                </a:solidFill>
                <a:latin typeface="Times New Roman" panose="02020603050405020304" pitchFamily="18" charset="0"/>
                <a:cs typeface="Times New Roman" panose="02020603050405020304" pitchFamily="18" charset="0"/>
              </a:rPr>
              <a:t>There is also a NAB contact number which is: 13 22 65</a:t>
            </a:r>
          </a:p>
          <a:p>
            <a:pPr>
              <a:buNone/>
            </a:pPr>
            <a:r>
              <a:rPr lang="en-US" dirty="0" smtClean="0">
                <a:solidFill>
                  <a:schemeClr val="bg1"/>
                </a:solidFill>
                <a:latin typeface="Times New Roman" panose="02020603050405020304" pitchFamily="18" charset="0"/>
                <a:cs typeface="Times New Roman" panose="02020603050405020304" pitchFamily="18" charset="0"/>
              </a:rPr>
              <a:t>	</a:t>
            </a:r>
          </a:p>
          <a:p>
            <a:pPr>
              <a:buNone/>
            </a:pPr>
            <a:r>
              <a:rPr lang="en-US" dirty="0">
                <a:solidFill>
                  <a:schemeClr val="bg1"/>
                </a:solidFill>
                <a:latin typeface="Times New Roman" panose="02020603050405020304" pitchFamily="18" charset="0"/>
                <a:cs typeface="Times New Roman" panose="02020603050405020304" pitchFamily="18" charset="0"/>
              </a:rPr>
              <a:t>	</a:t>
            </a:r>
            <a:r>
              <a:rPr lang="en-US" dirty="0" smtClean="0">
                <a:solidFill>
                  <a:schemeClr val="bg1"/>
                </a:solidFill>
                <a:latin typeface="Times New Roman" panose="02020603050405020304" pitchFamily="18" charset="0"/>
                <a:cs typeface="Times New Roman" panose="02020603050405020304" pitchFamily="18" charset="0"/>
              </a:rPr>
              <a:t>			OR</a:t>
            </a:r>
            <a:endParaRPr lang="en-US" dirty="0">
              <a:solidFill>
                <a:schemeClr val="bg1"/>
              </a:solidFill>
              <a:latin typeface="Times New Roman" panose="02020603050405020304" pitchFamily="18" charset="0"/>
              <a:cs typeface="Times New Roman" panose="02020603050405020304" pitchFamily="18" charset="0"/>
            </a:endParaRPr>
          </a:p>
          <a:p>
            <a:endParaRPr lang="en-US" dirty="0" smtClean="0">
              <a:solidFill>
                <a:schemeClr val="bg1"/>
              </a:solidFill>
              <a:latin typeface="Times New Roman" panose="02020603050405020304" pitchFamily="18" charset="0"/>
              <a:cs typeface="Times New Roman" panose="02020603050405020304" pitchFamily="18" charset="0"/>
            </a:endParaRPr>
          </a:p>
          <a:p>
            <a:r>
              <a:rPr lang="en-US" dirty="0" smtClean="0">
                <a:solidFill>
                  <a:schemeClr val="bg1"/>
                </a:solidFill>
                <a:latin typeface="Times New Roman" panose="02020603050405020304" pitchFamily="18" charset="0"/>
                <a:cs typeface="Times New Roman" panose="02020603050405020304" pitchFamily="18" charset="0"/>
              </a:rPr>
              <a:t>you can speak directly to a NAB branch by enquiring online to find out specific branch contact details.</a:t>
            </a:r>
          </a:p>
          <a:p>
            <a:pPr>
              <a:buNone/>
            </a:pPr>
            <a:endParaRPr lang="en-US" sz="1800" dirty="0">
              <a:solidFill>
                <a:schemeClr val="bg1"/>
              </a:solidFill>
            </a:endParaRPr>
          </a:p>
          <a:p>
            <a:pPr>
              <a:buNone/>
            </a:pPr>
            <a:r>
              <a:rPr lang="en-US" sz="1800" dirty="0" smtClean="0"/>
              <a:t>	</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5867400"/>
            <a:ext cx="8305800" cy="762000"/>
          </a:xfrm>
        </p:spPr>
        <p:txBody>
          <a:bodyPr>
            <a:normAutofit/>
          </a:bodyPr>
          <a:lstStyle/>
          <a:p>
            <a:r>
              <a:rPr lang="en-US" sz="2400" b="1" dirty="0" smtClean="0">
                <a:latin typeface="Times New Roman" panose="02020603050405020304" pitchFamily="18" charset="0"/>
                <a:cs typeface="Times New Roman" panose="02020603050405020304" pitchFamily="18" charset="0"/>
              </a:rPr>
              <a:t>Products Available to Customers</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3239" y="152400"/>
            <a:ext cx="7587761" cy="5879122"/>
          </a:xfrm>
        </p:spPr>
        <p:txBody>
          <a:bodyPr>
            <a:normAutofit fontScale="92500" lnSpcReduction="20000"/>
          </a:bodyPr>
          <a:lstStyle/>
          <a:p>
            <a:pPr algn="ctr">
              <a:buNone/>
            </a:pPr>
            <a:r>
              <a:rPr lang="en-US" sz="1900" b="1" u="sng" dirty="0" smtClean="0">
                <a:solidFill>
                  <a:schemeClr val="bg1"/>
                </a:solidFill>
                <a:latin typeface="Times New Roman" panose="02020603050405020304" pitchFamily="18" charset="0"/>
                <a:cs typeface="Times New Roman" panose="02020603050405020304" pitchFamily="18" charset="0"/>
              </a:rPr>
              <a:t>Personal</a:t>
            </a:r>
          </a:p>
          <a:p>
            <a:pPr>
              <a:buNone/>
            </a:pPr>
            <a:r>
              <a:rPr lang="en-US" sz="1900" b="1" dirty="0" smtClean="0">
                <a:solidFill>
                  <a:schemeClr val="bg1"/>
                </a:solidFill>
                <a:latin typeface="Times New Roman" panose="02020603050405020304" pitchFamily="18" charset="0"/>
                <a:cs typeface="Times New Roman" panose="02020603050405020304" pitchFamily="18" charset="0"/>
              </a:rPr>
              <a:t>Banking</a:t>
            </a:r>
            <a:r>
              <a:rPr lang="en-US" sz="1900" dirty="0" smtClean="0">
                <a:solidFill>
                  <a:schemeClr val="bg1"/>
                </a:solidFill>
                <a:latin typeface="Times New Roman" panose="02020603050405020304" pitchFamily="18" charset="0"/>
                <a:cs typeface="Times New Roman" panose="02020603050405020304" pitchFamily="18" charset="0"/>
              </a:rPr>
              <a:t> – </a:t>
            </a:r>
            <a:r>
              <a:rPr lang="en-US" sz="1900" dirty="0" smtClean="0">
                <a:solidFill>
                  <a:schemeClr val="bg1"/>
                </a:solidFill>
                <a:latin typeface="Times New Roman" panose="02020603050405020304" pitchFamily="18" charset="0"/>
                <a:cs typeface="Times New Roman" panose="02020603050405020304" pitchFamily="18" charset="0"/>
              </a:rPr>
              <a:t>Credit </a:t>
            </a:r>
            <a:r>
              <a:rPr lang="en-US" sz="1900" dirty="0" smtClean="0">
                <a:solidFill>
                  <a:schemeClr val="bg1"/>
                </a:solidFill>
                <a:latin typeface="Times New Roman" panose="02020603050405020304" pitchFamily="18" charset="0"/>
                <a:cs typeface="Times New Roman" panose="02020603050405020304" pitchFamily="18" charset="0"/>
              </a:rPr>
              <a:t>Cards, Transaction Accounts, Savings Accounts, Internet Banking, NAB Visa Debit Card, NAB Term Deposit, Mobile Banking App.</a:t>
            </a:r>
          </a:p>
          <a:p>
            <a:pPr>
              <a:buNone/>
            </a:pPr>
            <a:r>
              <a:rPr lang="en-US" sz="1900" b="1" dirty="0" smtClean="0">
                <a:solidFill>
                  <a:schemeClr val="bg1"/>
                </a:solidFill>
                <a:latin typeface="Times New Roman" panose="02020603050405020304" pitchFamily="18" charset="0"/>
                <a:cs typeface="Times New Roman" panose="02020603050405020304" pitchFamily="18" charset="0"/>
              </a:rPr>
              <a:t>Loans</a:t>
            </a:r>
            <a:r>
              <a:rPr lang="en-US" sz="1900" dirty="0" smtClean="0">
                <a:solidFill>
                  <a:schemeClr val="bg1"/>
                </a:solidFill>
                <a:latin typeface="Times New Roman" panose="02020603050405020304" pitchFamily="18" charset="0"/>
                <a:cs typeface="Times New Roman" panose="02020603050405020304" pitchFamily="18" charset="0"/>
              </a:rPr>
              <a:t> – Home Loans, Personal Loans.</a:t>
            </a:r>
          </a:p>
          <a:p>
            <a:pPr>
              <a:buNone/>
            </a:pPr>
            <a:r>
              <a:rPr lang="en-US" sz="1900" b="1" dirty="0" smtClean="0">
                <a:solidFill>
                  <a:schemeClr val="bg1"/>
                </a:solidFill>
                <a:latin typeface="Times New Roman" panose="02020603050405020304" pitchFamily="18" charset="0"/>
                <a:cs typeface="Times New Roman" panose="02020603050405020304" pitchFamily="18" charset="0"/>
              </a:rPr>
              <a:t>Insurance</a:t>
            </a:r>
            <a:r>
              <a:rPr lang="en-US" sz="1900" dirty="0" smtClean="0">
                <a:solidFill>
                  <a:schemeClr val="bg1"/>
                </a:solidFill>
                <a:latin typeface="Times New Roman" panose="02020603050405020304" pitchFamily="18" charset="0"/>
                <a:cs typeface="Times New Roman" panose="02020603050405020304" pitchFamily="18" charset="0"/>
              </a:rPr>
              <a:t> – Car Insurance, Home and Contents Insurance, Landlord Insurance, Travel Insurance, Credit Card Insurance, Personal Loan Insurance, Home Loan Insurance, Life Insurance, Caravan and Trailer Insurance, Injury Insurance.</a:t>
            </a:r>
          </a:p>
          <a:p>
            <a:pPr>
              <a:buNone/>
            </a:pPr>
            <a:r>
              <a:rPr lang="en-US" sz="1900" b="1" dirty="0" smtClean="0">
                <a:solidFill>
                  <a:schemeClr val="bg1"/>
                </a:solidFill>
                <a:latin typeface="Times New Roman" panose="02020603050405020304" pitchFamily="18" charset="0"/>
                <a:cs typeface="Times New Roman" panose="02020603050405020304" pitchFamily="18" charset="0"/>
              </a:rPr>
              <a:t>Superannuation</a:t>
            </a:r>
            <a:r>
              <a:rPr lang="en-US" sz="1900" dirty="0" smtClean="0">
                <a:solidFill>
                  <a:schemeClr val="bg1"/>
                </a:solidFill>
                <a:latin typeface="Times New Roman" panose="02020603050405020304" pitchFamily="18" charset="0"/>
                <a:cs typeface="Times New Roman" panose="02020603050405020304" pitchFamily="18" charset="0"/>
              </a:rPr>
              <a:t> – Super Fundamentals, Super Strategies, Health Check, Pension, Financial Advice.</a:t>
            </a:r>
          </a:p>
          <a:p>
            <a:pPr>
              <a:buNone/>
            </a:pPr>
            <a:r>
              <a:rPr lang="en-US" sz="1900" b="1" dirty="0" smtClean="0">
                <a:solidFill>
                  <a:schemeClr val="bg1"/>
                </a:solidFill>
                <a:latin typeface="Times New Roman" panose="02020603050405020304" pitchFamily="18" charset="0"/>
                <a:cs typeface="Times New Roman" panose="02020603050405020304" pitchFamily="18" charset="0"/>
              </a:rPr>
              <a:t>Investments</a:t>
            </a:r>
            <a:r>
              <a:rPr lang="en-US" sz="1900" dirty="0" smtClean="0">
                <a:solidFill>
                  <a:schemeClr val="bg1"/>
                </a:solidFill>
                <a:latin typeface="Times New Roman" panose="02020603050405020304" pitchFamily="18" charset="0"/>
                <a:cs typeface="Times New Roman" panose="02020603050405020304" pitchFamily="18" charset="0"/>
              </a:rPr>
              <a:t> – Property, Self Managed Super Funds (SMSF), Investment Lending, Cash Management, Online Investing.</a:t>
            </a:r>
          </a:p>
          <a:p>
            <a:pPr>
              <a:buNone/>
            </a:pPr>
            <a:r>
              <a:rPr lang="en-US" sz="1900" b="1" dirty="0" smtClean="0">
                <a:solidFill>
                  <a:schemeClr val="bg1"/>
                </a:solidFill>
                <a:latin typeface="Times New Roman" panose="02020603050405020304" pitchFamily="18" charset="0"/>
                <a:cs typeface="Times New Roman" panose="02020603050405020304" pitchFamily="18" charset="0"/>
              </a:rPr>
              <a:t>Travel and International</a:t>
            </a:r>
            <a:r>
              <a:rPr lang="en-US" sz="1900" dirty="0" smtClean="0">
                <a:solidFill>
                  <a:schemeClr val="bg1"/>
                </a:solidFill>
                <a:latin typeface="Times New Roman" panose="02020603050405020304" pitchFamily="18" charset="0"/>
                <a:cs typeface="Times New Roman" panose="02020603050405020304" pitchFamily="18" charset="0"/>
              </a:rPr>
              <a:t> – </a:t>
            </a:r>
            <a:endParaRPr lang="en-US" sz="1900" dirty="0" smtClean="0">
              <a:solidFill>
                <a:schemeClr val="bg1"/>
              </a:solidFill>
              <a:latin typeface="Times New Roman" panose="02020603050405020304" pitchFamily="18" charset="0"/>
              <a:cs typeface="Times New Roman" panose="02020603050405020304" pitchFamily="18" charset="0"/>
            </a:endParaRPr>
          </a:p>
          <a:p>
            <a:pPr>
              <a:buNone/>
            </a:pPr>
            <a:r>
              <a:rPr lang="en-US" sz="1900" dirty="0" smtClean="0">
                <a:solidFill>
                  <a:schemeClr val="bg1"/>
                </a:solidFill>
                <a:latin typeface="Times New Roman" panose="02020603050405020304" pitchFamily="18" charset="0"/>
                <a:cs typeface="Times New Roman" panose="02020603050405020304" pitchFamily="18" charset="0"/>
              </a:rPr>
              <a:t>NAB </a:t>
            </a:r>
            <a:r>
              <a:rPr lang="en-US" sz="1900" dirty="0" err="1" smtClean="0">
                <a:solidFill>
                  <a:schemeClr val="bg1"/>
                </a:solidFill>
                <a:latin typeface="Times New Roman" panose="02020603050405020304" pitchFamily="18" charset="0"/>
                <a:cs typeface="Times New Roman" panose="02020603050405020304" pitchFamily="18" charset="0"/>
              </a:rPr>
              <a:t>Traveller</a:t>
            </a:r>
            <a:r>
              <a:rPr lang="en-US" sz="1900" dirty="0" smtClean="0">
                <a:solidFill>
                  <a:schemeClr val="bg1"/>
                </a:solidFill>
                <a:latin typeface="Times New Roman" panose="02020603050405020304" pitchFamily="18" charset="0"/>
                <a:cs typeface="Times New Roman" panose="02020603050405020304" pitchFamily="18" charset="0"/>
              </a:rPr>
              <a:t> Card, Foreign Currency Cash (Exchange Rates), Get Ready to Travel, Travel </a:t>
            </a:r>
            <a:r>
              <a:rPr lang="en-US" sz="1900" dirty="0" smtClean="0">
                <a:solidFill>
                  <a:schemeClr val="bg1"/>
                </a:solidFill>
                <a:latin typeface="Times New Roman" panose="02020603050405020304" pitchFamily="18" charset="0"/>
                <a:cs typeface="Times New Roman" panose="02020603050405020304" pitchFamily="18" charset="0"/>
              </a:rPr>
              <a:t>Money</a:t>
            </a:r>
            <a:r>
              <a:rPr lang="en-US" sz="1900" dirty="0" smtClean="0">
                <a:solidFill>
                  <a:schemeClr val="bg1"/>
                </a:solidFill>
                <a:latin typeface="Times New Roman" panose="02020603050405020304" pitchFamily="18" charset="0"/>
                <a:cs typeface="Times New Roman" panose="02020603050405020304" pitchFamily="18" charset="0"/>
              </a:rPr>
              <a:t>, Travel-Proof your Credit Card, Travel Tips, Receive Money From Overseas, Transfer </a:t>
            </a:r>
            <a:r>
              <a:rPr lang="en-US" sz="1900" dirty="0" smtClean="0">
                <a:solidFill>
                  <a:schemeClr val="bg1"/>
                </a:solidFill>
                <a:latin typeface="Times New Roman" panose="02020603050405020304" pitchFamily="18" charset="0"/>
                <a:cs typeface="Times New Roman" panose="02020603050405020304" pitchFamily="18" charset="0"/>
              </a:rPr>
              <a:t>Money </a:t>
            </a:r>
            <a:r>
              <a:rPr lang="en-US" sz="1900" dirty="0" smtClean="0">
                <a:solidFill>
                  <a:schemeClr val="bg1"/>
                </a:solidFill>
                <a:latin typeface="Times New Roman" panose="02020603050405020304" pitchFamily="18" charset="0"/>
                <a:cs typeface="Times New Roman" panose="02020603050405020304" pitchFamily="18" charset="0"/>
              </a:rPr>
              <a:t>Overseas, Move Your </a:t>
            </a:r>
            <a:r>
              <a:rPr lang="en-US" sz="1900" dirty="0">
                <a:solidFill>
                  <a:schemeClr val="bg1"/>
                </a:solidFill>
                <a:latin typeface="Times New Roman" panose="02020603050405020304" pitchFamily="18" charset="0"/>
                <a:cs typeface="Times New Roman" panose="02020603050405020304" pitchFamily="18" charset="0"/>
              </a:rPr>
              <a:t>B</a:t>
            </a:r>
            <a:r>
              <a:rPr lang="en-US" sz="1900" dirty="0" smtClean="0">
                <a:solidFill>
                  <a:schemeClr val="bg1"/>
                </a:solidFill>
                <a:latin typeface="Times New Roman" panose="02020603050405020304" pitchFamily="18" charset="0"/>
                <a:cs typeface="Times New Roman" panose="02020603050405020304" pitchFamily="18" charset="0"/>
              </a:rPr>
              <a:t>anking to Another Country.</a:t>
            </a:r>
          </a:p>
          <a:p>
            <a:pPr>
              <a:buNone/>
            </a:pPr>
            <a:r>
              <a:rPr lang="en-US" sz="1900" b="1" dirty="0" smtClean="0">
                <a:solidFill>
                  <a:schemeClr val="bg1"/>
                </a:solidFill>
                <a:latin typeface="Times New Roman" panose="02020603050405020304" pitchFamily="18" charset="0"/>
                <a:cs typeface="Times New Roman" panose="02020603050405020304" pitchFamily="18" charset="0"/>
              </a:rPr>
              <a:t>Learn</a:t>
            </a:r>
            <a:r>
              <a:rPr lang="en-US" sz="1900" dirty="0" smtClean="0">
                <a:solidFill>
                  <a:schemeClr val="bg1"/>
                </a:solidFill>
                <a:latin typeface="Times New Roman" panose="02020603050405020304" pitchFamily="18" charset="0"/>
                <a:cs typeface="Times New Roman" panose="02020603050405020304" pitchFamily="18" charset="0"/>
              </a:rPr>
              <a:t> – Budgeting and Saving, Buying Your First Home, Investing in Property, Renovating Your Home, Travelling, </a:t>
            </a:r>
            <a:r>
              <a:rPr lang="en-US" sz="1900" dirty="0" smtClean="0">
                <a:solidFill>
                  <a:schemeClr val="bg1"/>
                </a:solidFill>
                <a:latin typeface="Times New Roman" panose="02020603050405020304" pitchFamily="18" charset="0"/>
                <a:cs typeface="Times New Roman" panose="02020603050405020304" pitchFamily="18" charset="0"/>
              </a:rPr>
              <a:t>Managing </a:t>
            </a:r>
            <a:r>
              <a:rPr lang="en-US" sz="1900" dirty="0" smtClean="0">
                <a:solidFill>
                  <a:schemeClr val="bg1"/>
                </a:solidFill>
                <a:latin typeface="Times New Roman" panose="02020603050405020304" pitchFamily="18" charset="0"/>
                <a:cs typeface="Times New Roman" panose="02020603050405020304" pitchFamily="18" charset="0"/>
              </a:rPr>
              <a:t>Your Debts, Buying a Car, Growing Your Superannuation</a:t>
            </a:r>
            <a:r>
              <a:rPr lang="en-US" sz="1900" dirty="0" smtClean="0">
                <a:solidFill>
                  <a:schemeClr val="bg1"/>
                </a:solidFill>
                <a:latin typeface="Times New Roman" panose="02020603050405020304" pitchFamily="18" charset="0"/>
                <a:cs typeface="Times New Roman" panose="02020603050405020304" pitchFamily="18" charset="0"/>
              </a:rPr>
              <a:t>.</a:t>
            </a:r>
          </a:p>
          <a:p>
            <a:pPr>
              <a:buNone/>
            </a:pPr>
            <a:endParaRPr lang="en-US" sz="12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061" y="5334000"/>
            <a:ext cx="6554867" cy="1524000"/>
          </a:xfrm>
        </p:spPr>
        <p:txBody>
          <a:bodyPr>
            <a:normAutofit/>
          </a:bodyPr>
          <a:lstStyle/>
          <a:p>
            <a:r>
              <a:rPr lang="en-AU" sz="2400" b="1" dirty="0" smtClean="0">
                <a:latin typeface="Times New Roman" panose="02020603050405020304" pitchFamily="18" charset="0"/>
                <a:cs typeface="Times New Roman" panose="02020603050405020304" pitchFamily="18" charset="0"/>
              </a:rPr>
              <a:t>Products available to customer’s continued…</a:t>
            </a:r>
            <a:endParaRPr lang="en-AU"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8230" y="152400"/>
            <a:ext cx="7807570" cy="5638800"/>
          </a:xfrm>
        </p:spPr>
        <p:txBody>
          <a:bodyPr>
            <a:noAutofit/>
          </a:bodyPr>
          <a:lstStyle/>
          <a:p>
            <a:pPr algn="ctr">
              <a:buNone/>
            </a:pPr>
            <a:r>
              <a:rPr lang="en-US" sz="1400" b="1" u="sng" dirty="0">
                <a:solidFill>
                  <a:schemeClr val="bg1"/>
                </a:solidFill>
                <a:latin typeface="Times New Roman" panose="02020603050405020304" pitchFamily="18" charset="0"/>
                <a:cs typeface="Times New Roman" panose="02020603050405020304" pitchFamily="18" charset="0"/>
              </a:rPr>
              <a:t>Business</a:t>
            </a:r>
          </a:p>
          <a:p>
            <a:pPr>
              <a:buNone/>
            </a:pPr>
            <a:r>
              <a:rPr lang="en-US" sz="1400" b="1" dirty="0">
                <a:solidFill>
                  <a:schemeClr val="bg1"/>
                </a:solidFill>
                <a:latin typeface="Times New Roman" panose="02020603050405020304" pitchFamily="18" charset="0"/>
                <a:cs typeface="Times New Roman" panose="02020603050405020304" pitchFamily="18" charset="0"/>
              </a:rPr>
              <a:t>Accounts</a:t>
            </a:r>
            <a:r>
              <a:rPr lang="en-US" sz="1400" dirty="0">
                <a:solidFill>
                  <a:schemeClr val="bg1"/>
                </a:solidFill>
                <a:latin typeface="Times New Roman" panose="02020603050405020304" pitchFamily="18" charset="0"/>
                <a:cs typeface="Times New Roman" panose="02020603050405020304" pitchFamily="18" charset="0"/>
              </a:rPr>
              <a:t> – Transaction Accounts, Savings and Deposit Accounts, </a:t>
            </a:r>
            <a:r>
              <a:rPr lang="en-US" sz="1400" dirty="0" err="1">
                <a:solidFill>
                  <a:schemeClr val="bg1"/>
                </a:solidFill>
                <a:latin typeface="Times New Roman" panose="02020603050405020304" pitchFamily="18" charset="0"/>
                <a:cs typeface="Times New Roman" panose="02020603050405020304" pitchFamily="18" charset="0"/>
              </a:rPr>
              <a:t>Specialised</a:t>
            </a:r>
            <a:r>
              <a:rPr lang="en-US" sz="1400" dirty="0">
                <a:solidFill>
                  <a:schemeClr val="bg1"/>
                </a:solidFill>
                <a:latin typeface="Times New Roman" panose="02020603050405020304" pitchFamily="18" charset="0"/>
                <a:cs typeface="Times New Roman" panose="02020603050405020304" pitchFamily="18" charset="0"/>
              </a:rPr>
              <a:t> Accounts, Compare Accounts.</a:t>
            </a:r>
          </a:p>
          <a:p>
            <a:pPr>
              <a:buNone/>
            </a:pPr>
            <a:r>
              <a:rPr lang="en-US" sz="1400" b="1" dirty="0">
                <a:solidFill>
                  <a:schemeClr val="bg1"/>
                </a:solidFill>
                <a:latin typeface="Times New Roman" panose="02020603050405020304" pitchFamily="18" charset="0"/>
                <a:cs typeface="Times New Roman" panose="02020603050405020304" pitchFamily="18" charset="0"/>
              </a:rPr>
              <a:t>Loans and Finance</a:t>
            </a:r>
            <a:r>
              <a:rPr lang="en-US" sz="1400" dirty="0">
                <a:solidFill>
                  <a:schemeClr val="bg1"/>
                </a:solidFill>
                <a:latin typeface="Times New Roman" panose="02020603050405020304" pitchFamily="18" charset="0"/>
                <a:cs typeface="Times New Roman" panose="02020603050405020304" pitchFamily="18" charset="0"/>
              </a:rPr>
              <a:t> – Business Cash Flow, Growing my Business, Buying a Vehicle or Equipment, Purchasing Property, Stock or a Business, Guarantee my Work or Premises.</a:t>
            </a:r>
          </a:p>
          <a:p>
            <a:pPr>
              <a:buNone/>
            </a:pPr>
            <a:r>
              <a:rPr lang="en-US" sz="1400" b="1" dirty="0">
                <a:solidFill>
                  <a:schemeClr val="bg1"/>
                </a:solidFill>
                <a:latin typeface="Times New Roman" panose="02020603050405020304" pitchFamily="18" charset="0"/>
                <a:cs typeface="Times New Roman" panose="02020603050405020304" pitchFamily="18" charset="0"/>
              </a:rPr>
              <a:t>Business Cards</a:t>
            </a:r>
            <a:r>
              <a:rPr lang="en-US" sz="1400" dirty="0">
                <a:solidFill>
                  <a:schemeClr val="bg1"/>
                </a:solidFill>
                <a:latin typeface="Times New Roman" panose="02020603050405020304" pitchFamily="18" charset="0"/>
                <a:cs typeface="Times New Roman" panose="02020603050405020304" pitchFamily="18" charset="0"/>
              </a:rPr>
              <a:t> – NAB Rewards Business Signature Card, NAB Qantas Business Signature Card, NAB Low Rate Business Card, NAB Business Card, NAB Purchasing and Corporate Cards, NAB Business Visa Debit Card, Managing Your Business Cards.</a:t>
            </a:r>
          </a:p>
          <a:p>
            <a:pPr>
              <a:buNone/>
            </a:pPr>
            <a:r>
              <a:rPr lang="en-US" sz="1400" b="1" dirty="0">
                <a:solidFill>
                  <a:schemeClr val="bg1"/>
                </a:solidFill>
                <a:latin typeface="Times New Roman" panose="02020603050405020304" pitchFamily="18" charset="0"/>
                <a:cs typeface="Times New Roman" panose="02020603050405020304" pitchFamily="18" charset="0"/>
              </a:rPr>
              <a:t>Payments and Merchants</a:t>
            </a:r>
            <a:r>
              <a:rPr lang="en-US" sz="1400" dirty="0">
                <a:solidFill>
                  <a:schemeClr val="bg1"/>
                </a:solidFill>
                <a:latin typeface="Times New Roman" panose="02020603050405020304" pitchFamily="18" charset="0"/>
                <a:cs typeface="Times New Roman" panose="02020603050405020304" pitchFamily="18" charset="0"/>
              </a:rPr>
              <a:t> – Merchant Support Centre, EFTPOS Terminals, </a:t>
            </a:r>
            <a:r>
              <a:rPr lang="en-US" sz="1400" dirty="0" err="1">
                <a:solidFill>
                  <a:schemeClr val="bg1"/>
                </a:solidFill>
                <a:latin typeface="Times New Roman" panose="02020603050405020304" pitchFamily="18" charset="0"/>
                <a:cs typeface="Times New Roman" panose="02020603050405020304" pitchFamily="18" charset="0"/>
              </a:rPr>
              <a:t>eCommerce</a:t>
            </a:r>
            <a:r>
              <a:rPr lang="en-US" sz="1400" dirty="0">
                <a:solidFill>
                  <a:schemeClr val="bg1"/>
                </a:solidFill>
                <a:latin typeface="Times New Roman" panose="02020603050405020304" pitchFamily="18" charset="0"/>
                <a:cs typeface="Times New Roman" panose="02020603050405020304" pitchFamily="18" charset="0"/>
              </a:rPr>
              <a:t> and Online, Billing and Recurring Payments, Making Payments.</a:t>
            </a:r>
          </a:p>
          <a:p>
            <a:pPr>
              <a:buNone/>
            </a:pPr>
            <a:r>
              <a:rPr lang="en-US" sz="1400" b="1" dirty="0">
                <a:solidFill>
                  <a:schemeClr val="bg1"/>
                </a:solidFill>
                <a:latin typeface="Times New Roman" panose="02020603050405020304" pitchFamily="18" charset="0"/>
                <a:cs typeface="Times New Roman" panose="02020603050405020304" pitchFamily="18" charset="0"/>
              </a:rPr>
              <a:t>Online Banking</a:t>
            </a:r>
            <a:r>
              <a:rPr lang="en-US" sz="1400" dirty="0">
                <a:solidFill>
                  <a:schemeClr val="bg1"/>
                </a:solidFill>
                <a:latin typeface="Times New Roman" panose="02020603050405020304" pitchFamily="18" charset="0"/>
                <a:cs typeface="Times New Roman" panose="02020603050405020304" pitchFamily="18" charset="0"/>
              </a:rPr>
              <a:t> – NAB Connect, NAB Connect Mobile App, NAB Direct Link, NAB Internet Banking.</a:t>
            </a:r>
          </a:p>
          <a:p>
            <a:pPr>
              <a:buNone/>
            </a:pPr>
            <a:r>
              <a:rPr lang="en-US" sz="1400" b="1" dirty="0">
                <a:solidFill>
                  <a:schemeClr val="bg1"/>
                </a:solidFill>
                <a:latin typeface="Times New Roman" panose="02020603050405020304" pitchFamily="18" charset="0"/>
                <a:cs typeface="Times New Roman" panose="02020603050405020304" pitchFamily="18" charset="0"/>
              </a:rPr>
              <a:t>International and Foreign Exchange</a:t>
            </a:r>
            <a:r>
              <a:rPr lang="en-US" sz="1400" dirty="0">
                <a:solidFill>
                  <a:schemeClr val="bg1"/>
                </a:solidFill>
                <a:latin typeface="Times New Roman" panose="02020603050405020304" pitchFamily="18" charset="0"/>
                <a:cs typeface="Times New Roman" panose="02020603050405020304" pitchFamily="18" charset="0"/>
              </a:rPr>
              <a:t> – Risk Management, International Trade – Payment Methods, Offshore Business Banking, Financial Markets, Trade Finance.</a:t>
            </a:r>
          </a:p>
          <a:p>
            <a:pPr>
              <a:buNone/>
            </a:pPr>
            <a:r>
              <a:rPr lang="en-US" sz="1400" b="1" dirty="0">
                <a:solidFill>
                  <a:schemeClr val="bg1"/>
                </a:solidFill>
                <a:latin typeface="Times New Roman" panose="02020603050405020304" pitchFamily="18" charset="0"/>
                <a:cs typeface="Times New Roman" panose="02020603050405020304" pitchFamily="18" charset="0"/>
              </a:rPr>
              <a:t>Insurance</a:t>
            </a:r>
            <a:r>
              <a:rPr lang="en-US" sz="1400" dirty="0">
                <a:solidFill>
                  <a:schemeClr val="bg1"/>
                </a:solidFill>
                <a:latin typeface="Times New Roman" panose="02020603050405020304" pitchFamily="18" charset="0"/>
                <a:cs typeface="Times New Roman" panose="02020603050405020304" pitchFamily="18" charset="0"/>
              </a:rPr>
              <a:t> – Insurance for Your Business or Agribusiness (MLC Group Insurance)</a:t>
            </a:r>
          </a:p>
          <a:p>
            <a:pPr>
              <a:buNone/>
            </a:pPr>
            <a:r>
              <a:rPr lang="en-US" sz="1400" b="1" dirty="0">
                <a:solidFill>
                  <a:schemeClr val="bg1"/>
                </a:solidFill>
                <a:latin typeface="Times New Roman" panose="02020603050405020304" pitchFamily="18" charset="0"/>
                <a:cs typeface="Times New Roman" panose="02020603050405020304" pitchFamily="18" charset="0"/>
              </a:rPr>
              <a:t>Superannuation</a:t>
            </a:r>
            <a:r>
              <a:rPr lang="en-US" sz="1400" dirty="0">
                <a:solidFill>
                  <a:schemeClr val="bg1"/>
                </a:solidFill>
                <a:latin typeface="Times New Roman" panose="02020603050405020304" pitchFamily="18" charset="0"/>
                <a:cs typeface="Times New Roman" panose="02020603050405020304" pitchFamily="18" charset="0"/>
              </a:rPr>
              <a:t> – Business Super for You and Your Employees, Financial Planning and Advice, Self Managed Super Funds (SMSFs).</a:t>
            </a:r>
          </a:p>
          <a:p>
            <a:pPr>
              <a:buNone/>
            </a:pPr>
            <a:r>
              <a:rPr lang="en-US" sz="1400" b="1" dirty="0">
                <a:solidFill>
                  <a:schemeClr val="bg1"/>
                </a:solidFill>
                <a:latin typeface="Times New Roman" panose="02020603050405020304" pitchFamily="18" charset="0"/>
                <a:cs typeface="Times New Roman" panose="02020603050405020304" pitchFamily="18" charset="0"/>
              </a:rPr>
              <a:t>Small Business</a:t>
            </a:r>
            <a:r>
              <a:rPr lang="en-US" sz="1400" dirty="0">
                <a:solidFill>
                  <a:schemeClr val="bg1"/>
                </a:solidFill>
                <a:latin typeface="Times New Roman" panose="02020603050405020304" pitchFamily="18" charset="0"/>
                <a:cs typeface="Times New Roman" panose="02020603050405020304" pitchFamily="18" charset="0"/>
              </a:rPr>
              <a:t> – Starting a Business, Choosing Business Finance, Cash Flow, Planning and Tax, Expanding Locally and Globally, Marketing and Online.</a:t>
            </a:r>
            <a:endParaRPr lang="en-US" sz="1400" b="1" dirty="0">
              <a:solidFill>
                <a:schemeClr val="bg1"/>
              </a:solidFill>
              <a:latin typeface="Times New Roman" panose="02020603050405020304" pitchFamily="18" charset="0"/>
              <a:cs typeface="Times New Roman" panose="02020603050405020304" pitchFamily="18" charset="0"/>
            </a:endParaRPr>
          </a:p>
          <a:p>
            <a:pPr marL="0" indent="0">
              <a:buNone/>
            </a:pPr>
            <a:endParaRPr lang="en-AU" sz="1400" dirty="0"/>
          </a:p>
        </p:txBody>
      </p:sp>
    </p:spTree>
    <p:extLst>
      <p:ext uri="{BB962C8B-B14F-4D97-AF65-F5344CB8AC3E}">
        <p14:creationId xmlns:p14="http://schemas.microsoft.com/office/powerpoint/2010/main" val="2904509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5400"/>
            <a:ext cx="6554867" cy="1524000"/>
          </a:xfrm>
        </p:spPr>
        <p:txBody>
          <a:bodyPr>
            <a:normAutofit/>
          </a:bodyPr>
          <a:lstStyle/>
          <a:p>
            <a:r>
              <a:rPr lang="en-US" sz="2400" b="1" dirty="0" smtClean="0">
                <a:latin typeface="Times New Roman" panose="02020603050405020304" pitchFamily="18" charset="0"/>
                <a:cs typeface="Times New Roman" panose="02020603050405020304" pitchFamily="18" charset="0"/>
              </a:rPr>
              <a:t>Direct connection to other Financial Institutions</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endParaRPr lang="en-US"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6554867" cy="1524000"/>
          </a:xfrm>
        </p:spPr>
        <p:txBody>
          <a:bodyPr>
            <a:normAutofit/>
          </a:bodyPr>
          <a:lstStyle/>
          <a:p>
            <a:r>
              <a:rPr lang="en-US" sz="2400" b="1" dirty="0" smtClean="0">
                <a:latin typeface="Times New Roman" panose="02020603050405020304" pitchFamily="18" charset="0"/>
                <a:cs typeface="Times New Roman" panose="02020603050405020304" pitchFamily="18" charset="0"/>
              </a:rPr>
              <a:t>Bank’s Call </a:t>
            </a:r>
            <a:r>
              <a:rPr lang="en-US" sz="2400" b="1" dirty="0" smtClean="0">
                <a:latin typeface="Times New Roman" panose="02020603050405020304" pitchFamily="18" charset="0"/>
                <a:cs typeface="Times New Roman" panose="02020603050405020304" pitchFamily="18" charset="0"/>
              </a:rPr>
              <a:t>Centre’s</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endParaRPr lang="en-US"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6554867" cy="1524000"/>
          </a:xfrm>
        </p:spPr>
        <p:txBody>
          <a:bodyPr>
            <a:normAutofit/>
          </a:bodyPr>
          <a:lstStyle/>
          <a:p>
            <a:r>
              <a:rPr lang="en-US" sz="2400" b="1" dirty="0" smtClean="0">
                <a:latin typeface="Times New Roman" panose="02020603050405020304" pitchFamily="18" charset="0"/>
                <a:cs typeface="Times New Roman" panose="02020603050405020304" pitchFamily="18" charset="0"/>
              </a:rPr>
              <a:t>Bank’s Methods of Marketing and Advertising</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endParaRPr lang="en-US"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6554867" cy="1524000"/>
          </a:xfrm>
        </p:spPr>
        <p:txBody>
          <a:bodyPr>
            <a:normAutofit/>
          </a:bodyPr>
          <a:lstStyle/>
          <a:p>
            <a:r>
              <a:rPr lang="en-US" sz="2400" b="1" dirty="0" smtClean="0">
                <a:latin typeface="Times New Roman" panose="02020603050405020304" pitchFamily="18" charset="0"/>
                <a:cs typeface="Times New Roman" panose="02020603050405020304" pitchFamily="18" charset="0"/>
              </a:rPr>
              <a:t>Sustainability Initiatives</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endParaRPr lang="en-US" sz="18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238</TotalTime>
  <Words>693</Words>
  <Application>Microsoft Office PowerPoint</Application>
  <PresentationFormat>On-screen Show (4:3)</PresentationFormat>
  <Paragraphs>44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Century Gothic</vt:lpstr>
      <vt:lpstr>Times New Roman</vt:lpstr>
      <vt:lpstr>Wingdings 3</vt:lpstr>
      <vt:lpstr>Slice</vt:lpstr>
      <vt:lpstr>PowerPoint Presentation</vt:lpstr>
      <vt:lpstr>Introduction to NAB</vt:lpstr>
      <vt:lpstr>Structure of the Business</vt:lpstr>
      <vt:lpstr>NAB Communication with Customers</vt:lpstr>
      <vt:lpstr>Products Available to Customers</vt:lpstr>
      <vt:lpstr>Products available to customer’s continued…</vt:lpstr>
      <vt:lpstr>Direct connection to other Financial Institutions</vt:lpstr>
      <vt:lpstr>Bank’s Call Centre’s</vt:lpstr>
      <vt:lpstr>Bank’s Methods of Marketing and Advertising</vt:lpstr>
      <vt:lpstr>Sustainability Initiatives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NAB</dc:title>
  <dc:creator>Daniel K</dc:creator>
  <cp:lastModifiedBy>Sarah Brooke SHEPPARD</cp:lastModifiedBy>
  <cp:revision>33</cp:revision>
  <dcterms:created xsi:type="dcterms:W3CDTF">2017-08-08T11:03:13Z</dcterms:created>
  <dcterms:modified xsi:type="dcterms:W3CDTF">2017-08-10T03:34:03Z</dcterms:modified>
</cp:coreProperties>
</file>